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65" r:id="rId3"/>
    <p:sldId id="267" r:id="rId4"/>
    <p:sldId id="289" r:id="rId5"/>
    <p:sldId id="291" r:id="rId6"/>
    <p:sldId id="269" r:id="rId7"/>
    <p:sldId id="294" r:id="rId8"/>
    <p:sldId id="293" r:id="rId9"/>
    <p:sldId id="295" r:id="rId10"/>
    <p:sldId id="296" r:id="rId11"/>
    <p:sldId id="297" r:id="rId12"/>
    <p:sldId id="298" r:id="rId13"/>
    <p:sldId id="287" r:id="rId14"/>
    <p:sldId id="29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BAE8"/>
    <a:srgbClr val="FFCCCC"/>
    <a:srgbClr val="FFCCFF"/>
    <a:srgbClr val="CCFF99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0A14B-644F-47AB-88D1-12BE549D154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385BC-4D33-4E36-9A73-7DB285A6F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81CB6-696C-4407-9D3D-B9ABB232E4B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6A6D8-9C43-4580-BE1C-832D68177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6A6D8-9C43-4580-BE1C-832D68177A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6A6D8-9C43-4580-BE1C-832D68177A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00200"/>
            <a:ext cx="7498080" cy="251459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749808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2743200"/>
            <a:ext cx="6096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5">
                <a:lumMod val="1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2514600"/>
            <a:ext cx="487680" cy="48768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accent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2286000"/>
            <a:ext cx="365760" cy="3657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228600"/>
            <a:ext cx="7498080" cy="1219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 baseline="0"/>
            </a:lvl1pPr>
          </a:lstStyle>
          <a:p>
            <a:pPr lvl="0"/>
            <a:r>
              <a:rPr lang="en-US" dirty="0" smtClean="0"/>
              <a:t>Click to edit Institution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5334000"/>
            <a:ext cx="7498080" cy="1066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2000" b="1" baseline="0"/>
            </a:lvl1pPr>
          </a:lstStyle>
          <a:p>
            <a:pPr lvl="0"/>
            <a:r>
              <a:rPr lang="en-US" dirty="0" smtClean="0"/>
              <a:t>Click to edit Author info</a:t>
            </a:r>
            <a:endParaRPr lang="en-US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6477000"/>
            <a:ext cx="7498080" cy="38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 baseline="0"/>
            </a:lvl1pPr>
          </a:lstStyle>
          <a:p>
            <a:pPr lvl="0"/>
            <a:r>
              <a:rPr lang="en-US" dirty="0" smtClean="0"/>
              <a:t>Click to edit Year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553200"/>
            <a:ext cx="8686800" cy="304800"/>
          </a:xfrm>
        </p:spPr>
        <p:txBody>
          <a:bodyPr/>
          <a:lstStyle/>
          <a:p>
            <a:r>
              <a:rPr lang="sr-Cyrl-RS" dirty="0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0" y="6553200"/>
            <a:ext cx="304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77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839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53200"/>
            <a:ext cx="853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304800" cy="3048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81000" y="60960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5">
                <a:lumMod val="1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28600" y="457200"/>
            <a:ext cx="304800" cy="3048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accent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6200" y="304800"/>
            <a:ext cx="2286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 smtClean="0"/>
              <a:t>Аутоматизовано генерисање концептуалног модела базе података на основу колаборативног модела пословног процеса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FE452-BEDA-4ED3-8F83-116FD40A5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4724400"/>
            <a:ext cx="9144000" cy="1295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/>
              <a:t>Dra</a:t>
            </a:r>
            <a:r>
              <a:rPr lang="sr-Latn-BA" sz="2400" dirty="0" smtClean="0"/>
              <a:t>žen Brđanin</a:t>
            </a:r>
            <a:endParaRPr lang="sr-Latn-BA" sz="2400" b="0" dirty="0" smtClean="0"/>
          </a:p>
          <a:p>
            <a:pPr algn="ctr">
              <a:lnSpc>
                <a:spcPct val="150000"/>
              </a:lnSpc>
            </a:pPr>
            <a:r>
              <a:rPr lang="en-US" b="0" dirty="0" smtClean="0"/>
              <a:t>Faculty of Electrical Engineering,</a:t>
            </a:r>
            <a:r>
              <a:rPr lang="sr-Latn-BA" b="0" dirty="0" smtClean="0"/>
              <a:t> Univer</a:t>
            </a:r>
            <a:r>
              <a:rPr lang="en-US" b="0" dirty="0" smtClean="0"/>
              <a:t>s</a:t>
            </a:r>
            <a:r>
              <a:rPr lang="sr-Latn-BA" b="0" dirty="0" smtClean="0"/>
              <a:t>it</a:t>
            </a:r>
            <a:r>
              <a:rPr lang="en-US" b="0" dirty="0" smtClean="0"/>
              <a:t>y</a:t>
            </a:r>
            <a:r>
              <a:rPr lang="sr-Latn-BA" b="0" dirty="0" smtClean="0"/>
              <a:t> </a:t>
            </a:r>
            <a:r>
              <a:rPr lang="en-US" b="0" dirty="0" smtClean="0"/>
              <a:t>of </a:t>
            </a:r>
            <a:r>
              <a:rPr lang="en-US" b="0" dirty="0" err="1" smtClean="0"/>
              <a:t>Banja</a:t>
            </a:r>
            <a:r>
              <a:rPr lang="en-US" b="0" dirty="0" smtClean="0"/>
              <a:t> Luka, B&amp;H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1752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Towards the </a:t>
            </a:r>
            <a:br>
              <a:rPr lang="en-US" sz="3200" dirty="0" smtClean="0"/>
            </a:br>
            <a:r>
              <a:rPr lang="en-US" sz="3200" dirty="0" smtClean="0"/>
              <a:t>Computing Qualifications Standard </a:t>
            </a:r>
            <a:br>
              <a:rPr lang="en-US" sz="3200" dirty="0" smtClean="0"/>
            </a:br>
            <a:r>
              <a:rPr lang="en-US" sz="3200" dirty="0" smtClean="0"/>
              <a:t>in Bosnia and Herzegovina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8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2875" y="495300"/>
            <a:ext cx="612775" cy="701675"/>
          </a:xfrm>
          <a:prstGeom prst="rect">
            <a:avLst/>
          </a:prstGeom>
          <a:solidFill>
            <a:schemeClr val="tx1">
              <a:alpha val="38039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sz="2000"/>
          </a:p>
          <a:p>
            <a:endParaRPr lang="en-US" sz="20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55650" y="538360"/>
            <a:ext cx="8208838" cy="615553"/>
          </a:xfrm>
          <a:prstGeom prst="rect">
            <a:avLst/>
          </a:prstGeom>
          <a:solidFill>
            <a:schemeClr val="tx1">
              <a:alpha val="38039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700" b="1" smtClean="0">
                <a:solidFill>
                  <a:schemeClr val="bg1"/>
                </a:solidFill>
              </a:rPr>
              <a:t>15</a:t>
            </a:r>
            <a:r>
              <a:rPr lang="en-US" sz="1700" b="1" baseline="30000" smtClean="0">
                <a:solidFill>
                  <a:schemeClr val="bg1"/>
                </a:solidFill>
              </a:rPr>
              <a:t>th</a:t>
            </a:r>
            <a:r>
              <a:rPr lang="en-US" sz="1700" b="1" smtClean="0">
                <a:solidFill>
                  <a:schemeClr val="bg1"/>
                </a:solidFill>
              </a:rPr>
              <a:t> Workshop “Software Engineering Education and Reverse Engineering”</a:t>
            </a:r>
            <a:endParaRPr lang="en-US" sz="1700" b="1">
              <a:solidFill>
                <a:schemeClr val="bg1"/>
              </a:solidFill>
            </a:endParaRPr>
          </a:p>
          <a:p>
            <a:r>
              <a:rPr lang="en-US" sz="1700" smtClean="0">
                <a:solidFill>
                  <a:srgbClr val="CCFFFF"/>
                </a:solidFill>
              </a:rPr>
              <a:t>Bohinj, 24 - 29 August 2015.</a:t>
            </a:r>
            <a:endParaRPr lang="en-US" sz="1700"/>
          </a:p>
        </p:txBody>
      </p:sp>
      <p:pic>
        <p:nvPicPr>
          <p:cNvPr id="11" name="Picture 10" descr="File:DAAD Logo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52" y="764704"/>
            <a:ext cx="548640" cy="169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73" t="1392" r="4713" b="6961"/>
          <a:stretch/>
        </p:blipFill>
        <p:spPr bwMode="auto">
          <a:xfrm>
            <a:off x="2895600" y="1745932"/>
            <a:ext cx="6172200" cy="457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CC at B&amp;H universities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953000" cy="259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Courses/Modules contained in all curricula </a:t>
            </a:r>
            <a:r>
              <a:rPr lang="en-US" sz="1800" dirty="0" smtClean="0">
                <a:solidFill>
                  <a:srgbClr val="C00000"/>
                </a:solidFill>
              </a:rPr>
              <a:t>(47%):</a:t>
            </a:r>
            <a:endParaRPr lang="sr-Cyrl-RS" sz="1800" dirty="0" smtClean="0">
              <a:solidFill>
                <a:srgbClr val="C00000"/>
              </a:solidFill>
            </a:endParaRP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Calculus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Discrete Mathematics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Probability and Statistics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Proc. and OO Programming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err="1" smtClean="0"/>
              <a:t>Algs</a:t>
            </a:r>
            <a:r>
              <a:rPr lang="en-US" sz="1600" dirty="0" smtClean="0"/>
              <a:t>. and Data Structures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Operating Systems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Computer Architectures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Networks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Databases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Software Development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Internet Programming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Information Systems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Computer Graphics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Final Project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8160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Curricula mostly inline with IEEE, ACM and </a:t>
            </a:r>
            <a:r>
              <a:rPr lang="en-US" sz="1600" b="1" dirty="0" err="1" smtClean="0">
                <a:solidFill>
                  <a:srgbClr val="C00000"/>
                </a:solidFill>
              </a:rPr>
              <a:t>EuroInf</a:t>
            </a:r>
            <a:r>
              <a:rPr lang="en-US" sz="1600" b="1" dirty="0" smtClean="0">
                <a:solidFill>
                  <a:srgbClr val="C00000"/>
                </a:solidFill>
              </a:rPr>
              <a:t> recommendations</a:t>
            </a:r>
            <a:endParaRPr lang="sr-Latn-BA" sz="16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1447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14 common modules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5-20 ECTS/module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85" t="1392" r="7768" b="6497"/>
          <a:stretch/>
        </p:blipFill>
        <p:spPr bwMode="auto">
          <a:xfrm>
            <a:off x="2775912" y="1676400"/>
            <a:ext cx="6291888" cy="480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CC at B&amp;H universities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5943600" cy="259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Courses/Modules contained in most of curricula (44%):</a:t>
            </a:r>
            <a:endParaRPr lang="sr-Cyrl-RS" sz="1800" b="1" dirty="0" smtClean="0">
              <a:solidFill>
                <a:srgbClr val="C00000"/>
              </a:solidFill>
            </a:endParaRP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Algebra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Applied Mathematics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Physics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English Language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Electronics and IC Design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Introduction to CS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Formal Methods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Compiler Design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Software Engineering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Project Management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Digital Signal Processing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Artificial Intelligence</a:t>
            </a:r>
          </a:p>
          <a:p>
            <a:pPr marL="432000" lvl="1" indent="-216000">
              <a:spcBef>
                <a:spcPts val="600"/>
              </a:spcBef>
            </a:pPr>
            <a:r>
              <a:rPr lang="en-US" sz="1600" dirty="0" smtClean="0"/>
              <a:t>Embedded Systems </a:t>
            </a: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54864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Reasons:</a:t>
            </a:r>
          </a:p>
          <a:p>
            <a:pPr marL="216000" indent="-216000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C00000"/>
                </a:solidFill>
              </a:rPr>
              <a:t>different study duration (3/4y)</a:t>
            </a:r>
          </a:p>
          <a:p>
            <a:pPr marL="216000" indent="-216000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C00000"/>
                </a:solidFill>
              </a:rPr>
              <a:t>different background and orientation (El. Eng, Fac. of Sci.)</a:t>
            </a:r>
            <a:endParaRPr lang="sr-Latn-BA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Proposal for B&amp;H Computing QS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1" y="1508760"/>
          <a:ext cx="2666999" cy="1864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6293"/>
                <a:gridCol w="1440706"/>
              </a:tblGrid>
              <a:tr h="152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latin typeface="Arial Narrow" pitchFamily="34" charset="0"/>
                        </a:rPr>
                        <a:t>General</a:t>
                      </a:r>
                      <a:r>
                        <a:rPr lang="en-US" sz="1600" b="1" baseline="0" dirty="0" smtClean="0">
                          <a:latin typeface="Arial Narrow" pitchFamily="34" charset="0"/>
                        </a:rPr>
                        <a:t> </a:t>
                      </a:r>
                      <a:endParaRPr lang="sr-Latn-BA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sr-Latn-BA" sz="10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 Narrow" pitchFamily="34" charset="0"/>
                        </a:rPr>
                        <a:t>Qualification</a:t>
                      </a:r>
                      <a:r>
                        <a:rPr lang="en-US" sz="1600" b="0" baseline="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r>
                        <a:rPr lang="en-US" sz="1600" b="0" baseline="0" dirty="0" smtClean="0">
                          <a:latin typeface="Arial Narrow" pitchFamily="34" charset="0"/>
                        </a:rPr>
                        <a:t>name</a:t>
                      </a:r>
                      <a:endParaRPr lang="sr-Latn-BA" sz="16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Arial Narrow" pitchFamily="34" charset="0"/>
                        </a:rPr>
                        <a:t>Bachelor</a:t>
                      </a:r>
                      <a:r>
                        <a:rPr lang="en-US" sz="1600" b="0" baseline="0" dirty="0" smtClean="0">
                          <a:latin typeface="Arial Narrow" pitchFamily="34" charset="0"/>
                        </a:rPr>
                        <a:t>  of  Computing</a:t>
                      </a:r>
                      <a:endParaRPr lang="sr-Latn-BA" sz="16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Minimal </a:t>
                      </a:r>
                    </a:p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volume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180 ECTS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Level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Arial Narrow" pitchFamily="34" charset="0"/>
                        </a:rPr>
                        <a:t>6</a:t>
                      </a:r>
                      <a:endParaRPr lang="sr-Latn-BA" sz="16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3947160"/>
          <a:ext cx="2667000" cy="1691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6192"/>
                <a:gridCol w="11308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i="0" kern="120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Competences at the level of qualification</a:t>
                      </a:r>
                      <a:endParaRPr lang="sr-Latn-BA" sz="1600" b="0" i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 Narrow" pitchFamily="34" charset="0"/>
                        </a:rPr>
                        <a:t>Knowledge</a:t>
                      </a:r>
                      <a:endParaRPr lang="sr-Latn-BA" sz="16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Arial Narrow" pitchFamily="34" charset="0"/>
                        </a:rPr>
                        <a:t>…</a:t>
                      </a:r>
                      <a:endParaRPr lang="sr-Latn-BA" sz="16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Skills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…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Abilities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Arial Narrow" pitchFamily="34" charset="0"/>
                        </a:rPr>
                        <a:t>…</a:t>
                      </a:r>
                      <a:endParaRPr lang="sr-Latn-BA" sz="16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971800" y="1524000"/>
          <a:ext cx="5943600" cy="481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8600"/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Mandatory</a:t>
                      </a:r>
                      <a:r>
                        <a:rPr lang="en-US" sz="16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 Narrow" pitchFamily="34" charset="0"/>
                        </a:rPr>
                        <a:t>modules</a:t>
                      </a:r>
                      <a:endParaRPr lang="sr-Latn-BA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Learning</a:t>
                      </a:r>
                      <a:r>
                        <a:rPr lang="en-US" sz="16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 Narrow" pitchFamily="34" charset="0"/>
                        </a:rPr>
                        <a:t>outcomes </a:t>
                      </a:r>
                      <a:endParaRPr lang="sr-Latn-BA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Min.</a:t>
                      </a:r>
                      <a:r>
                        <a:rPr lang="en-US" sz="1600" b="1" baseline="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ECTS</a:t>
                      </a:r>
                      <a:endParaRPr lang="sr-Latn-BA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b="0" dirty="0" smtClean="0">
                          <a:latin typeface="Arial Narrow" pitchFamily="34" charset="0"/>
                        </a:rPr>
                        <a:t>Mathematics</a:t>
                      </a:r>
                      <a:endParaRPr lang="sr-Latn-BA" sz="1500" b="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b="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0" dirty="0" smtClean="0">
                          <a:latin typeface="Arial Narrow" pitchFamily="34" charset="0"/>
                        </a:rPr>
                        <a:t>16</a:t>
                      </a:r>
                      <a:endParaRPr lang="sr-Latn-BA" sz="1500" b="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Theoretical Foundations 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of Computing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10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Programming Paradigms and Programming Languages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b="0" dirty="0" smtClean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18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Operating Systems and System Programming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6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Computer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Architecture and Organization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10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Networking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and Communications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6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Databases and data management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8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Software</a:t>
                      </a:r>
                      <a:r>
                        <a:rPr lang="en-US" sz="1500" baseline="0" dirty="0" smtClean="0">
                          <a:latin typeface="Arial Narrow" pitchFamily="34" charset="0"/>
                        </a:rPr>
                        <a:t> Engineering and Software Development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20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Computer and Data Security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5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Foreign Languages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5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Final Project / Thesis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…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>
                          <a:latin typeface="Arial Narrow" pitchFamily="34" charset="0"/>
                        </a:rPr>
                        <a:t>6</a:t>
                      </a: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  <a:tr h="324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baseline="0" dirty="0" smtClean="0">
                          <a:latin typeface="+mn-lt"/>
                        </a:rPr>
                        <a:t>Mandatory  ECTS (CS, EE, Math)</a:t>
                      </a:r>
                      <a:endParaRPr lang="sr-Latn-BA" sz="1600" b="1" dirty="0">
                        <a:latin typeface="+mn-lt"/>
                      </a:endParaRPr>
                    </a:p>
                  </a:txBody>
                  <a:tcPr anchor="b">
                    <a:solidFill>
                      <a:srgbClr val="BABA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sr-Latn-BA" sz="1500" dirty="0">
                        <a:latin typeface="Arial Narrow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latin typeface="+mn-lt"/>
                        </a:rPr>
                        <a:t>110</a:t>
                      </a:r>
                      <a:endParaRPr lang="sr-Latn-BA" sz="1600" b="1" dirty="0">
                        <a:latin typeface="+mn-lt"/>
                      </a:endParaRPr>
                    </a:p>
                  </a:txBody>
                  <a:tcPr anchor="b">
                    <a:solidFill>
                      <a:srgbClr val="BABAE8"/>
                    </a:solidFill>
                  </a:tcPr>
                </a:tc>
              </a:tr>
              <a:tr h="324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latin typeface="+mn-lt"/>
                        </a:rPr>
                        <a:t>Subjects</a:t>
                      </a:r>
                      <a:r>
                        <a:rPr lang="en-US" sz="1600" b="1" baseline="0" dirty="0" smtClean="0">
                          <a:latin typeface="+mn-lt"/>
                        </a:rPr>
                        <a:t> not belonging to CS, EE, Math</a:t>
                      </a:r>
                      <a:endParaRPr lang="sr-Latn-BA" sz="1600" b="1" dirty="0">
                        <a:latin typeface="+mn-lt"/>
                      </a:endParaRPr>
                    </a:p>
                  </a:txBody>
                  <a:tcPr anchor="b">
                    <a:solidFill>
                      <a:srgbClr val="BABA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latin typeface="+mn-lt"/>
                          <a:sym typeface="Symbol"/>
                        </a:rPr>
                        <a:t>30</a:t>
                      </a:r>
                      <a:endParaRPr lang="sr-Latn-BA" sz="1600" b="1" dirty="0">
                        <a:latin typeface="+mn-lt"/>
                      </a:endParaRPr>
                    </a:p>
                  </a:txBody>
                  <a:tcPr anchor="b">
                    <a:solidFill>
                      <a:srgbClr val="BABA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of the 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259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Please,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share Your experience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with the National Qualifications Standard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for Computing in Your Country!</a:t>
            </a:r>
            <a:endParaRPr lang="sr-Cyrl-RS" b="1" dirty="0" smtClean="0">
              <a:solidFill>
                <a:srgbClr val="C0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4905164"/>
            <a:ext cx="9144000" cy="112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5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Thank You!</a:t>
            </a:r>
            <a:endParaRPr lang="sr-Latn-CS" sz="5500" b="1" baseline="30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this presentation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Research/Project framework 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National qualifications standards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B&amp;H state/high education specificities</a:t>
            </a:r>
            <a:r>
              <a:rPr lang="sr-Latn-BA" sz="2800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Comparative analysis of CC at B&amp;H universities</a:t>
            </a:r>
            <a:r>
              <a:rPr lang="sr-Latn-BA" sz="2800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Initial proposal for B&amp;H Computing QS</a:t>
            </a:r>
            <a:endParaRPr lang="sr-Latn-BA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Research/Project framework</a:t>
            </a:r>
            <a:r>
              <a:rPr lang="sr-Latn-BA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48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European Commission/Council of Europe Project: </a:t>
            </a:r>
          </a:p>
          <a:p>
            <a:pPr lvl="1">
              <a:buNone/>
            </a:pPr>
            <a:r>
              <a:rPr lang="en-GB" sz="1800" b="1" dirty="0" smtClean="0"/>
              <a:t>“Strategic Development of Higher Education and Qualifications Standards” 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smtClean="0"/>
              <a:t>Duration: 2013-2015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Project objectives: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…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/>
              <a:t>Development of  B&amp;H Qualifications Standards </a:t>
            </a:r>
            <a:r>
              <a:rPr lang="en-US" sz="1800" dirty="0" smtClean="0"/>
              <a:t>for five selected HE fields                        (</a:t>
            </a:r>
            <a:r>
              <a:rPr lang="en-US" sz="1800" b="1" dirty="0" smtClean="0"/>
              <a:t>ICT</a:t>
            </a:r>
            <a:r>
              <a:rPr lang="en-US" sz="1800" dirty="0" smtClean="0"/>
              <a:t>, agriculture and food processing, education, civil engineering, economy)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/>
              <a:t>Development of  B&amp;H Occupational Standards </a:t>
            </a:r>
            <a:r>
              <a:rPr lang="en-US" sz="1800" dirty="0" smtClean="0"/>
              <a:t>for two selected HE fields                        (</a:t>
            </a:r>
            <a:r>
              <a:rPr lang="en-US" sz="1800" b="1" dirty="0" smtClean="0"/>
              <a:t>ICT</a:t>
            </a:r>
            <a:r>
              <a:rPr lang="en-US" sz="1800" dirty="0" smtClean="0"/>
              <a:t>, agriculture and food processing)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…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Participants: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Project: ~100 domain experts (industry, academia, ministries) + EU experts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ICT group: ~20 participants (public &amp; private universities, ICT industry)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qualifications standards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National Qualifications Framework (NQF)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a formal system describing qualifications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47 countries participating in the Bologna Process are committed to producing a NQF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/>
              <a:t>Why NQF?</a:t>
            </a:r>
          </a:p>
          <a:p>
            <a:pPr lvl="1">
              <a:spcBef>
                <a:spcPts val="300"/>
              </a:spcBef>
            </a:pPr>
            <a:r>
              <a:rPr lang="en-US" sz="1600" b="1" dirty="0" smtClean="0"/>
              <a:t>Makes it easy: recognition, mobility and employability</a:t>
            </a:r>
            <a:r>
              <a:rPr lang="en-US" sz="1600" dirty="0" smtClean="0"/>
              <a:t>, through: clarity, comparability, portability, quality and relevance</a:t>
            </a:r>
            <a:r>
              <a:rPr lang="en-GB" sz="1400" b="1" dirty="0" smtClean="0">
                <a:latin typeface="Arial" charset="0"/>
                <a:cs typeface="Times New Roman" pitchFamily="18" charset="0"/>
              </a:rPr>
              <a:t> </a:t>
            </a:r>
            <a:endParaRPr lang="en-US" sz="1400" dirty="0" smtClean="0"/>
          </a:p>
          <a:p>
            <a:pPr>
              <a:spcBef>
                <a:spcPts val="1200"/>
              </a:spcBef>
            </a:pPr>
            <a:r>
              <a:rPr lang="en-US" sz="2000" b="1" dirty="0" smtClean="0"/>
              <a:t>What NQF includes?</a:t>
            </a:r>
          </a:p>
          <a:p>
            <a:pPr lvl="1">
              <a:spcBef>
                <a:spcPts val="300"/>
              </a:spcBef>
            </a:pPr>
            <a:r>
              <a:rPr lang="en-US" sz="1600" b="1" dirty="0" smtClean="0"/>
              <a:t>Some/ALL qualifications levels </a:t>
            </a:r>
            <a:r>
              <a:rPr lang="en-US" sz="1600" dirty="0" smtClean="0"/>
              <a:t>(from elementary to high education)</a:t>
            </a:r>
          </a:p>
          <a:p>
            <a:pPr lvl="1">
              <a:spcBef>
                <a:spcPts val="300"/>
              </a:spcBef>
            </a:pPr>
            <a:r>
              <a:rPr lang="en-US" sz="1600" b="1" dirty="0" smtClean="0"/>
              <a:t>Some/ALL  qualification classes: complete/partial </a:t>
            </a:r>
            <a:r>
              <a:rPr lang="hr-HR" sz="1400" dirty="0" smtClean="0">
                <a:latin typeface="Arial" charset="0"/>
              </a:rPr>
              <a:t>(major</a:t>
            </a:r>
            <a:r>
              <a:rPr lang="en-US" sz="1400" dirty="0" smtClean="0">
                <a:latin typeface="Arial" charset="0"/>
              </a:rPr>
              <a:t>,</a:t>
            </a:r>
            <a:r>
              <a:rPr lang="hr-HR" sz="1400" dirty="0" smtClean="0">
                <a:latin typeface="Arial" charset="0"/>
              </a:rPr>
              <a:t> minor</a:t>
            </a:r>
            <a:r>
              <a:rPr lang="en-US" sz="1400" dirty="0" smtClean="0">
                <a:latin typeface="Arial" charset="0"/>
              </a:rPr>
              <a:t>,</a:t>
            </a:r>
            <a:r>
              <a:rPr lang="hr-HR" sz="1400" dirty="0" smtClean="0">
                <a:latin typeface="Arial" charset="0"/>
              </a:rPr>
              <a:t> additional</a:t>
            </a:r>
            <a:r>
              <a:rPr lang="en-US" sz="1400" dirty="0" smtClean="0">
                <a:latin typeface="Arial" charset="0"/>
              </a:rPr>
              <a:t>,</a:t>
            </a:r>
            <a:r>
              <a:rPr lang="hr-HR" sz="1400" dirty="0" smtClean="0">
                <a:latin typeface="Arial" charset="0"/>
              </a:rPr>
              <a:t> supplementary</a:t>
            </a:r>
            <a:r>
              <a:rPr lang="en-US" sz="1400" dirty="0" smtClean="0">
                <a:latin typeface="Arial" charset="0"/>
              </a:rPr>
              <a:t>,</a:t>
            </a:r>
            <a:r>
              <a:rPr lang="hr-HR" sz="1400" dirty="0" smtClean="0">
                <a:latin typeface="Arial" charset="0"/>
              </a:rPr>
              <a:t> special purpose)</a:t>
            </a:r>
            <a:endParaRPr lang="en-US" sz="1400" dirty="0" smtClean="0">
              <a:latin typeface="Arial" charset="0"/>
            </a:endParaRPr>
          </a:p>
          <a:p>
            <a:pPr lvl="1">
              <a:spcBef>
                <a:spcPts val="300"/>
              </a:spcBef>
            </a:pPr>
            <a:r>
              <a:rPr lang="en-US" sz="1400" b="1" dirty="0" smtClean="0">
                <a:latin typeface="Arial" charset="0"/>
              </a:rPr>
              <a:t>Some/ALL education types </a:t>
            </a:r>
            <a:r>
              <a:rPr lang="en-US" sz="1400" dirty="0" smtClean="0">
                <a:latin typeface="Arial" charset="0"/>
              </a:rPr>
              <a:t>(formal/</a:t>
            </a:r>
            <a:r>
              <a:rPr lang="en-US" sz="1400" dirty="0" err="1" smtClean="0">
                <a:latin typeface="Arial" charset="0"/>
              </a:rPr>
              <a:t>unformal</a:t>
            </a:r>
            <a:r>
              <a:rPr lang="en-US" sz="1400" dirty="0" smtClean="0">
                <a:latin typeface="Arial" charset="0"/>
              </a:rPr>
              <a:t>/informal)</a:t>
            </a:r>
          </a:p>
          <a:p>
            <a:pPr lvl="1">
              <a:spcBef>
                <a:spcPts val="300"/>
              </a:spcBef>
            </a:pPr>
            <a:r>
              <a:rPr lang="en-US" sz="1400" b="1" dirty="0" smtClean="0">
                <a:latin typeface="Arial" charset="0"/>
              </a:rPr>
              <a:t>New/ALL (old included) qualifications</a:t>
            </a:r>
            <a:endParaRPr lang="en-US" sz="1400" b="1" dirty="0" smtClean="0"/>
          </a:p>
          <a:p>
            <a:pPr>
              <a:spcBef>
                <a:spcPts val="1200"/>
              </a:spcBef>
            </a:pPr>
            <a:r>
              <a:rPr lang="en-US" sz="2000" b="1" dirty="0" smtClean="0"/>
              <a:t>NQF objectives: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Presentation of the national qualification system 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Modernization of the national educational system 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Strengthening cooperation between stakeholders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86400" y="5257800"/>
            <a:ext cx="3429000" cy="10668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B&amp;H (as a Bologna Process participant) is committed to </a:t>
            </a:r>
            <a:r>
              <a:rPr lang="en-US" sz="2000" b="1" dirty="0" smtClean="0"/>
              <a:t>develop a NQF, but…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expiscore.com/wp-content/images/Bosnia-and-Herzegovina-map-entities-vie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1524000"/>
            <a:ext cx="4629150" cy="42133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B&amp;H State/High education specificities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Complex state structure </a:t>
            </a:r>
            <a:r>
              <a:rPr lang="en-US" sz="2000" dirty="0" smtClean="0"/>
              <a:t>(2 entities + 1 district)</a:t>
            </a:r>
            <a:endParaRPr lang="sr-Latn-B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228600" y="5105400"/>
            <a:ext cx="2133600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</p:txBody>
      </p:sp>
      <p:pic>
        <p:nvPicPr>
          <p:cNvPr id="14344" name="Picture 8" descr="http://www.balkanpost.net/mala_slika/580x435/slike/clanci/4219federaci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5504" y="1828800"/>
            <a:ext cx="3851296" cy="3581400"/>
          </a:xfrm>
          <a:prstGeom prst="rect">
            <a:avLst/>
          </a:prstGeom>
          <a:noFill/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724400" y="4267200"/>
            <a:ext cx="1676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Federation of Bosnia and Herzegovina =  </a:t>
            </a:r>
          </a:p>
          <a:p>
            <a:pPr algn="ctr">
              <a:defRPr/>
            </a:pPr>
            <a:r>
              <a:rPr lang="en-US" sz="1600" b="1" dirty="0" smtClean="0"/>
              <a:t>10 cantons</a:t>
            </a:r>
            <a:endParaRPr lang="en-US" sz="1600" b="1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52400" y="5562600"/>
            <a:ext cx="8839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b="1" dirty="0" smtClean="0"/>
              <a:t>Complex and “distributed” high education jurisdiction </a:t>
            </a:r>
            <a:r>
              <a:rPr kumimoji="0" lang="sr-Cyrl-R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 level:  framework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 for HE + state agency for quality assurance in HE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Entity/Canton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level: different own laws for HE + entity/canton ministries &amp; agencies </a:t>
            </a:r>
            <a:endParaRPr kumimoji="0" lang="sr-Cyrl-R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B&amp;H State/High education specificities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33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Some B&amp;H demographic/statistical indicators</a:t>
            </a:r>
            <a:endParaRPr lang="sr-Latn-B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228600" y="5105400"/>
            <a:ext cx="2133600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76200" y="5029200"/>
            <a:ext cx="9067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/>
              <a:t>High Education is the fastest growing industry in Republic of </a:t>
            </a:r>
            <a:r>
              <a:rPr lang="en-US" b="1" dirty="0" err="1" smtClean="0"/>
              <a:t>Srpska</a:t>
            </a:r>
            <a:r>
              <a:rPr lang="en-US" b="1" dirty="0" smtClean="0"/>
              <a:t>!!! </a:t>
            </a:r>
            <a:r>
              <a:rPr lang="en-US" b="1" dirty="0" smtClean="0">
                <a:sym typeface="Wingdings" pitchFamily="2" charset="2"/>
              </a:rPr>
              <a:t></a:t>
            </a:r>
            <a:endParaRPr lang="en-US" b="1" dirty="0" smtClean="0"/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Total of 25 different CC in Republic of </a:t>
            </a:r>
            <a:r>
              <a:rPr lang="en-US" b="1" dirty="0" err="1" smtClean="0">
                <a:solidFill>
                  <a:srgbClr val="C00000"/>
                </a:solidFill>
              </a:rPr>
              <a:t>Srpska</a:t>
            </a:r>
            <a:r>
              <a:rPr lang="en-US" b="1" dirty="0" smtClean="0">
                <a:solidFill>
                  <a:srgbClr val="C00000"/>
                </a:solidFill>
              </a:rPr>
              <a:t> (~10 “business informatics”) !!!</a:t>
            </a:r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More than 50 different CC in B&amp;H !!!</a:t>
            </a:r>
          </a:p>
          <a:p>
            <a:pPr marL="342900" lvl="0" indent="-342900">
              <a:spcBef>
                <a:spcPts val="1800"/>
              </a:spcBef>
              <a:buFont typeface="Arial" pitchFamily="34" charset="0"/>
              <a:buChar char="•"/>
            </a:pPr>
            <a:endParaRPr kumimoji="0" lang="sr-Cyrl-R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" y="2057400"/>
          <a:ext cx="8813079" cy="267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5480"/>
                <a:gridCol w="1096402"/>
                <a:gridCol w="1075119"/>
                <a:gridCol w="1123767"/>
                <a:gridCol w="1123767"/>
                <a:gridCol w="1289170"/>
                <a:gridCol w="1169374"/>
              </a:tblGrid>
              <a:tr h="370840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of</a:t>
                      </a:r>
                      <a:r>
                        <a:rPr lang="en-US" b="0" baseline="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Arial Narrow" pitchFamily="34" charset="0"/>
                        </a:rPr>
                        <a:t>inhabitants</a:t>
                      </a:r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Total number </a:t>
                      </a:r>
                    </a:p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of HE </a:t>
                      </a:r>
                    </a:p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institutions</a:t>
                      </a:r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of</a:t>
                      </a:r>
                      <a:r>
                        <a:rPr lang="en-US" b="0" baseline="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public </a:t>
                      </a:r>
                    </a:p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universities</a:t>
                      </a:r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of</a:t>
                      </a:r>
                      <a:r>
                        <a:rPr lang="en-US" b="0" baseline="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private</a:t>
                      </a:r>
                    </a:p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universities</a:t>
                      </a:r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Number</a:t>
                      </a:r>
                      <a:r>
                        <a:rPr lang="en-US" b="0" baseline="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Arial Narrow" pitchFamily="34" charset="0"/>
                        </a:rPr>
                        <a:t>of other HE 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Arial Narrow" pitchFamily="34" charset="0"/>
                        </a:rPr>
                        <a:t>institutions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Arial Narrow" pitchFamily="34" charset="0"/>
                        </a:rPr>
                        <a:t>(colleges, …) </a:t>
                      </a:r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Inhabitants</a:t>
                      </a:r>
                      <a:r>
                        <a:rPr lang="en-US" b="0" baseline="0" dirty="0" smtClean="0">
                          <a:latin typeface="Arial Narrow" pitchFamily="34" charset="0"/>
                        </a:rPr>
                        <a:t> per HE institution</a:t>
                      </a:r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 Narrow" pitchFamily="34" charset="0"/>
                        </a:rPr>
                        <a:t>Republic of </a:t>
                      </a:r>
                      <a:r>
                        <a:rPr lang="en-US" b="1" dirty="0" err="1" smtClean="0">
                          <a:latin typeface="Arial Narrow" pitchFamily="34" charset="0"/>
                        </a:rPr>
                        <a:t>Srpska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1.33M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2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7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11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66k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itchFamily="34" charset="0"/>
                        </a:rPr>
                        <a:t>Federation of B&amp;H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2.37M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20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6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9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5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118k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 Narrow" pitchFamily="34" charset="0"/>
                        </a:rPr>
                        <a:t>Brcko</a:t>
                      </a:r>
                      <a:r>
                        <a:rPr lang="en-US" baseline="0" dirty="0" smtClean="0">
                          <a:latin typeface="Arial Narrow" pitchFamily="34" charset="0"/>
                        </a:rPr>
                        <a:t> District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93k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3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-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2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1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itchFamily="34" charset="0"/>
                        </a:rPr>
                        <a:t>31k</a:t>
                      </a:r>
                      <a:endParaRPr lang="sr-Latn-BA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 Narrow" pitchFamily="34" charset="0"/>
                        </a:rPr>
                        <a:t>B&amp;H total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BAB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3.79M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BAB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43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BAB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8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BAB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18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BAB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17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BAB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itchFamily="34" charset="0"/>
                        </a:rPr>
                        <a:t>88k</a:t>
                      </a:r>
                      <a:endParaRPr lang="sr-Latn-BA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BABAE8"/>
                    </a:solidFill>
                  </a:tcPr>
                </a:tc>
              </a:tr>
            </a:tbl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4800600" y="5791200"/>
            <a:ext cx="38862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most important demand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developing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B&amp;H Computing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CC at B&amp;H universities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2590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Research goals:</a:t>
            </a:r>
            <a:endParaRPr lang="sr-Latn-BA" sz="2200" dirty="0" smtClean="0"/>
          </a:p>
          <a:p>
            <a:pPr lvl="1">
              <a:spcBef>
                <a:spcPts val="300"/>
              </a:spcBef>
            </a:pPr>
            <a:r>
              <a:rPr lang="en-US" sz="2000" dirty="0" smtClean="0"/>
              <a:t>Compare computing curricula at different (selected) B&amp;H universities to </a:t>
            </a:r>
            <a:r>
              <a:rPr lang="en-US" sz="2000" b="1" dirty="0" smtClean="0"/>
              <a:t>identify similarities and differences </a:t>
            </a:r>
            <a:r>
              <a:rPr lang="en-US" sz="2000" dirty="0" smtClean="0"/>
              <a:t>between each other</a:t>
            </a:r>
            <a:endParaRPr lang="sr-Cyrl-RS" sz="2000" dirty="0" smtClean="0"/>
          </a:p>
          <a:p>
            <a:pPr lvl="1">
              <a:spcBef>
                <a:spcPts val="600"/>
              </a:spcBef>
            </a:pPr>
            <a:r>
              <a:rPr lang="en-US" sz="2000" dirty="0" smtClean="0"/>
              <a:t>Understand these differences in order to: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propose future steps needed to modify these programs so that one can </a:t>
            </a:r>
            <a:r>
              <a:rPr lang="en-US" sz="1800" b="1" dirty="0" smtClean="0"/>
              <a:t>match</a:t>
            </a:r>
            <a:r>
              <a:rPr lang="en-US" sz="1800" dirty="0" smtClean="0"/>
              <a:t> current and expected future </a:t>
            </a:r>
            <a:r>
              <a:rPr lang="en-US" sz="1800" b="1" dirty="0" smtClean="0"/>
              <a:t>industry needs  </a:t>
            </a:r>
            <a:r>
              <a:rPr lang="en-US" sz="1800" dirty="0" smtClean="0"/>
              <a:t>and international recommendations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propose the </a:t>
            </a:r>
            <a:r>
              <a:rPr lang="en-US" sz="1800" b="1" dirty="0" smtClean="0"/>
              <a:t>initial B&amp;H Computer Science Qualifications Standard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2400" y="3733800"/>
            <a:ext cx="8839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Selected (public) B&amp;H universities / curricula:</a:t>
            </a:r>
            <a:endParaRPr kumimoji="0" lang="sr-Latn-BA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74006" y="4191000"/>
          <a:ext cx="8417594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70505"/>
                <a:gridCol w="2776855"/>
                <a:gridCol w="1346233"/>
                <a:gridCol w="1524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University</a:t>
                      </a:r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Computing</a:t>
                      </a:r>
                      <a:r>
                        <a:rPr lang="en-US" b="0" baseline="0" dirty="0" smtClean="0">
                          <a:latin typeface="Arial Narrow" pitchFamily="34" charset="0"/>
                        </a:rPr>
                        <a:t> Curricula</a:t>
                      </a:r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Years /</a:t>
                      </a:r>
                      <a:r>
                        <a:rPr lang="en-US" b="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b="0" dirty="0" smtClean="0">
                          <a:latin typeface="Arial Narrow" pitchFamily="34" charset="0"/>
                        </a:rPr>
                        <a:t>ECTS</a:t>
                      </a:r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 Narrow" pitchFamily="34" charset="0"/>
                        </a:rPr>
                        <a:t>Label</a:t>
                      </a:r>
                      <a:endParaRPr lang="sr-Latn-BA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 Narrow" pitchFamily="34" charset="0"/>
                        </a:rPr>
                        <a:t>University of </a:t>
                      </a:r>
                      <a:r>
                        <a:rPr lang="en-US" sz="1600" b="0" dirty="0" err="1" smtClean="0">
                          <a:latin typeface="Arial Narrow" pitchFamily="34" charset="0"/>
                        </a:rPr>
                        <a:t>Banja</a:t>
                      </a:r>
                      <a:r>
                        <a:rPr lang="en-US" sz="1600" b="0" dirty="0" smtClean="0">
                          <a:latin typeface="Arial Narrow" pitchFamily="34" charset="0"/>
                        </a:rPr>
                        <a:t> Luka</a:t>
                      </a:r>
                      <a:endParaRPr lang="sr-Latn-BA" sz="16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Arial Narrow" pitchFamily="34" charset="0"/>
                        </a:rPr>
                        <a:t>Computing</a:t>
                      </a:r>
                      <a:r>
                        <a:rPr lang="en-US" sz="1600" b="0" baseline="0" dirty="0" smtClean="0">
                          <a:latin typeface="Arial Narrow" pitchFamily="34" charset="0"/>
                        </a:rPr>
                        <a:t> and Informatics</a:t>
                      </a:r>
                      <a:endParaRPr lang="sr-Latn-BA" sz="16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Arial Narrow" pitchFamily="34" charset="0"/>
                        </a:rPr>
                        <a:t>4 / 240</a:t>
                      </a:r>
                      <a:endParaRPr lang="sr-Latn-BA" sz="16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600" dirty="0" smtClean="0"/>
                        <a:t>RI_ETF_UNBL</a:t>
                      </a:r>
                      <a:endParaRPr lang="sr-Latn-BA" sz="1600" b="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University of </a:t>
                      </a:r>
                      <a:r>
                        <a:rPr lang="en-US" sz="1600" dirty="0" err="1" smtClean="0">
                          <a:latin typeface="Arial Narrow" pitchFamily="34" charset="0"/>
                        </a:rPr>
                        <a:t>Banja</a:t>
                      </a:r>
                      <a:r>
                        <a:rPr lang="en-US" sz="1600" dirty="0" smtClean="0">
                          <a:latin typeface="Arial Narrow" pitchFamily="34" charset="0"/>
                        </a:rPr>
                        <a:t> Luka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Mathematics and Informatics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4</a:t>
                      </a:r>
                      <a:r>
                        <a:rPr lang="en-US" sz="1600" baseline="0" dirty="0" smtClean="0">
                          <a:latin typeface="Arial Narrow" pitchFamily="34" charset="0"/>
                        </a:rPr>
                        <a:t> / 240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INF_PMF_UNBL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University of</a:t>
                      </a:r>
                      <a:r>
                        <a:rPr lang="en-US" sz="1600" baseline="0" dirty="0" smtClean="0">
                          <a:latin typeface="Arial Narrow" pitchFamily="34" charset="0"/>
                        </a:rPr>
                        <a:t> Sarajevo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Arial Narrow" pitchFamily="34" charset="0"/>
                        </a:rPr>
                        <a:t>Computing</a:t>
                      </a:r>
                      <a:r>
                        <a:rPr lang="en-US" sz="1600" b="0" baseline="0" dirty="0" smtClean="0">
                          <a:latin typeface="Arial Narrow" pitchFamily="34" charset="0"/>
                        </a:rPr>
                        <a:t> and Informatics</a:t>
                      </a:r>
                      <a:endParaRPr lang="sr-Latn-BA" sz="1600" b="0" dirty="0" smtClean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3</a:t>
                      </a:r>
                      <a:r>
                        <a:rPr lang="en-US" sz="1600" baseline="0" dirty="0" smtClean="0">
                          <a:latin typeface="Arial Narrow" pitchFamily="34" charset="0"/>
                        </a:rPr>
                        <a:t> / 180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RI_ETF_UNSA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University of Tuzla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Computer Science and Informatics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4</a:t>
                      </a:r>
                      <a:r>
                        <a:rPr lang="en-US" sz="1600" baseline="0" dirty="0" smtClean="0">
                          <a:latin typeface="Arial Narrow" pitchFamily="34" charset="0"/>
                        </a:rPr>
                        <a:t> / 240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RI_ETF_UNTZ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University “</a:t>
                      </a:r>
                      <a:r>
                        <a:rPr lang="en-US" sz="1600" dirty="0" err="1" smtClean="0">
                          <a:latin typeface="Arial Narrow" pitchFamily="34" charset="0"/>
                        </a:rPr>
                        <a:t>Dzemal</a:t>
                      </a:r>
                      <a:r>
                        <a:rPr lang="en-US" sz="16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 Narrow" pitchFamily="34" charset="0"/>
                        </a:rPr>
                        <a:t>Bijedic</a:t>
                      </a:r>
                      <a:r>
                        <a:rPr lang="en-US" sz="1600" baseline="0" dirty="0" smtClean="0">
                          <a:latin typeface="Arial Narrow" pitchFamily="34" charset="0"/>
                        </a:rPr>
                        <a:t>” </a:t>
                      </a:r>
                      <a:r>
                        <a:rPr lang="en-US" sz="1600" baseline="0" dirty="0" err="1" smtClean="0">
                          <a:latin typeface="Arial Narrow" pitchFamily="34" charset="0"/>
                        </a:rPr>
                        <a:t>Mostar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Information Technologies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3 / 180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IT_FIT_UNMO</a:t>
                      </a:r>
                      <a:endParaRPr lang="sr-Latn-BA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CC at B&amp;H universities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2590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Why public universities?</a:t>
            </a:r>
            <a:endParaRPr lang="sr-Latn-BA" sz="2200" dirty="0" smtClean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Unfortunately, nominated representatives of all private universities were almost unrepresentative and inactive, </a:t>
            </a:r>
            <a:endParaRPr lang="sr-Cyrl-RS" sz="1800" dirty="0" smtClean="0"/>
          </a:p>
          <a:p>
            <a:pPr lvl="1">
              <a:spcBef>
                <a:spcPts val="300"/>
              </a:spcBef>
            </a:pPr>
            <a:r>
              <a:rPr lang="en-US" sz="1800" dirty="0" smtClean="0"/>
              <a:t>All selected faculties have own computing curricula for &gt;15 years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Some faculties have respected tradition in computing education for &gt;40  years 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All selected curricula have satisfactory maturity 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Some selected curricula are accredited by ASIIN and internationally recognized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Pentagon 7"/>
          <p:cNvSpPr/>
          <p:nvPr/>
        </p:nvSpPr>
        <p:spPr>
          <a:xfrm>
            <a:off x="559296" y="4585669"/>
            <a:ext cx="1296144" cy="394176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r-Latn-BA" b="1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633737" y="4584890"/>
            <a:ext cx="652263" cy="395734"/>
          </a:xfrm>
          <a:prstGeom prst="chevron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2057400" y="4584890"/>
            <a:ext cx="2010544" cy="395734"/>
          </a:xfrm>
          <a:prstGeom prst="chevron">
            <a:avLst/>
          </a:prstGeom>
          <a:solidFill>
            <a:srgbClr val="DB9B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3851920" y="4584890"/>
            <a:ext cx="1253480" cy="395734"/>
          </a:xfrm>
          <a:prstGeom prst="chevron">
            <a:avLst/>
          </a:prstGeom>
          <a:solidFill>
            <a:srgbClr val="CB6D6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876800" y="4584890"/>
            <a:ext cx="1219199" cy="395734"/>
          </a:xfrm>
          <a:prstGeom prst="chevron">
            <a:avLst/>
          </a:prstGeom>
          <a:solidFill>
            <a:srgbClr val="A13B3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415975" y="5073220"/>
            <a:ext cx="287337" cy="323850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1981200" y="5073220"/>
            <a:ext cx="288925" cy="323850"/>
          </a:xfrm>
          <a:prstGeom prst="upArrow">
            <a:avLst/>
          </a:prstGeom>
          <a:solidFill>
            <a:srgbClr val="D8929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4747993" y="5073220"/>
            <a:ext cx="287338" cy="323850"/>
          </a:xfrm>
          <a:prstGeom prst="upArrow">
            <a:avLst/>
          </a:prstGeom>
          <a:solidFill>
            <a:srgbClr val="AD40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990600" y="5420380"/>
            <a:ext cx="933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1972.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C&amp;A 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pr.</a:t>
            </a:r>
            <a:endParaRPr lang="sr-Latn-BA" sz="1600" b="1" dirty="0" smtClean="0">
              <a:solidFill>
                <a:srgbClr val="C00000"/>
              </a:solidFill>
            </a:endParaRP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4114800" y="5420380"/>
            <a:ext cx="1555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BA" sz="2000" b="1" dirty="0" smtClean="0"/>
              <a:t>1995.</a:t>
            </a:r>
            <a:endParaRPr lang="en-US" sz="2000" b="1" dirty="0" smtClean="0"/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new CC</a:t>
            </a:r>
            <a:r>
              <a:rPr lang="sr-Latn-BA" sz="1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sr-Latn-BA" sz="1400" b="1" dirty="0" smtClean="0">
                <a:solidFill>
                  <a:srgbClr val="C00000"/>
                </a:solidFill>
              </a:rPr>
              <a:t>(5</a:t>
            </a:r>
            <a:r>
              <a:rPr lang="en-US" sz="1400" b="1" dirty="0" smtClean="0">
                <a:solidFill>
                  <a:srgbClr val="C00000"/>
                </a:solidFill>
              </a:rPr>
              <a:t>y</a:t>
            </a:r>
            <a:r>
              <a:rPr lang="sr-Latn-BA" sz="1400" b="1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8" name="TextBox 22"/>
          <p:cNvSpPr txBox="1">
            <a:spLocks noChangeArrowheads="1"/>
          </p:cNvSpPr>
          <p:nvPr/>
        </p:nvSpPr>
        <p:spPr bwMode="auto">
          <a:xfrm>
            <a:off x="0" y="5420380"/>
            <a:ext cx="1143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BA" sz="2000" b="1" dirty="0" smtClean="0">
                <a:solidFill>
                  <a:srgbClr val="C00000"/>
                </a:solidFill>
              </a:rPr>
              <a:t>1962.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algn="ctr"/>
            <a:r>
              <a:rPr lang="sr-Latn-BA" sz="1600" b="1" dirty="0" smtClean="0"/>
              <a:t>T</a:t>
            </a:r>
            <a:r>
              <a:rPr lang="en-US" sz="1600" b="1" dirty="0" smtClean="0"/>
              <a:t>F BL</a:t>
            </a:r>
          </a:p>
          <a:p>
            <a:pPr algn="ctr"/>
            <a:r>
              <a:rPr lang="en-US" sz="1600" b="1" dirty="0" smtClean="0"/>
              <a:t>founded</a:t>
            </a:r>
            <a:r>
              <a:rPr lang="sr-Latn-BA" sz="1600" b="1" dirty="0" smtClean="0"/>
              <a:t> </a:t>
            </a:r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1600200" y="5420380"/>
            <a:ext cx="1295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BA" sz="2000" b="1" dirty="0" smtClean="0">
                <a:solidFill>
                  <a:srgbClr val="C00000"/>
                </a:solidFill>
              </a:rPr>
              <a:t>1975.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TF</a:t>
            </a:r>
            <a:r>
              <a:rPr lang="sr-Latn-BA" sz="1600" b="1" dirty="0" smtClean="0">
                <a:sym typeface="Symbol"/>
              </a:rPr>
              <a:t></a:t>
            </a:r>
            <a:r>
              <a:rPr lang="en-US" sz="1600" b="1" dirty="0" smtClean="0">
                <a:solidFill>
                  <a:srgbClr val="C00000"/>
                </a:solidFill>
              </a:rPr>
              <a:t>FEE</a:t>
            </a:r>
            <a:endParaRPr lang="sr-Latn-BA" sz="16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C&amp;A </a:t>
            </a:r>
            <a:r>
              <a:rPr lang="en-US" sz="1600" b="1" dirty="0" err="1" smtClean="0">
                <a:solidFill>
                  <a:srgbClr val="C00000"/>
                </a:solidFill>
              </a:rPr>
              <a:t>dpt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5867400" y="4584890"/>
            <a:ext cx="1219200" cy="395734"/>
          </a:xfrm>
          <a:prstGeom prst="chevron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6701635" y="5073220"/>
            <a:ext cx="287338" cy="323850"/>
          </a:xfrm>
          <a:prstGeom prst="upArrow">
            <a:avLst/>
          </a:prstGeom>
          <a:solidFill>
            <a:srgbClr val="99D35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68008" y="5420380"/>
            <a:ext cx="172819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BA" sz="2000" b="1" dirty="0" smtClean="0"/>
              <a:t>20</a:t>
            </a:r>
            <a:r>
              <a:rPr lang="en-US" sz="2000" b="1" dirty="0" smtClean="0"/>
              <a:t>08</a:t>
            </a:r>
            <a:r>
              <a:rPr lang="sr-Latn-BA" sz="2000" b="1" dirty="0" smtClean="0"/>
              <a:t>.</a:t>
            </a:r>
            <a:endParaRPr lang="en-US" sz="2000" b="1" dirty="0" smtClean="0"/>
          </a:p>
          <a:p>
            <a:pPr algn="ctr"/>
            <a:r>
              <a:rPr lang="en-US" sz="1600" dirty="0" smtClean="0"/>
              <a:t>1/2 c.</a:t>
            </a:r>
            <a:endParaRPr lang="sr-Latn-BA" sz="1600" b="1" dirty="0" smtClean="0">
              <a:solidFill>
                <a:srgbClr val="C00000"/>
              </a:solidFill>
              <a:sym typeface="Symbol"/>
            </a:endParaRPr>
          </a:p>
          <a:p>
            <a:pPr algn="ctr"/>
            <a:r>
              <a:rPr lang="sr-Latn-BA" sz="1600" b="1" dirty="0" smtClean="0">
                <a:solidFill>
                  <a:srgbClr val="002060"/>
                </a:solidFill>
                <a:sym typeface="Symbol"/>
              </a:rPr>
              <a:t>ASIIN</a:t>
            </a:r>
          </a:p>
        </p:txBody>
      </p:sp>
      <p:sp>
        <p:nvSpPr>
          <p:cNvPr id="23" name="Chevron 22"/>
          <p:cNvSpPr/>
          <p:nvPr/>
        </p:nvSpPr>
        <p:spPr>
          <a:xfrm>
            <a:off x="6858000" y="4584890"/>
            <a:ext cx="914400" cy="395734"/>
          </a:xfrm>
          <a:prstGeom prst="chevron">
            <a:avLst/>
          </a:prstGeom>
          <a:solidFill>
            <a:srgbClr val="99D35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7530480" y="4584890"/>
            <a:ext cx="1156320" cy="395734"/>
          </a:xfrm>
          <a:prstGeom prst="chevron">
            <a:avLst/>
          </a:prstGeom>
          <a:solidFill>
            <a:srgbClr val="72AF2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8208867" y="5073220"/>
            <a:ext cx="287338" cy="323850"/>
          </a:xfrm>
          <a:prstGeom prst="upArrow">
            <a:avLst/>
          </a:prstGeom>
          <a:solidFill>
            <a:srgbClr val="61942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7930952" y="5420380"/>
            <a:ext cx="83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BA" sz="2000" b="1" dirty="0" smtClean="0"/>
              <a:t>2014.</a:t>
            </a:r>
            <a:endParaRPr lang="en-US" sz="2000" b="1" dirty="0" smtClean="0"/>
          </a:p>
          <a:p>
            <a:pPr marL="342900" indent="-342900" algn="ctr"/>
            <a:r>
              <a:rPr lang="sr-Latn-BA" sz="1400" b="1" dirty="0" smtClean="0">
                <a:sym typeface="Symbol"/>
              </a:rPr>
              <a:t>IT</a:t>
            </a:r>
            <a:r>
              <a:rPr lang="sr-Latn-BA" sz="1400" dirty="0" smtClean="0">
                <a:sym typeface="Symbol"/>
              </a:rPr>
              <a:t></a:t>
            </a:r>
            <a:r>
              <a:rPr lang="sr-Latn-BA" sz="1400" b="1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en-US" sz="1400" b="1" dirty="0" smtClean="0">
                <a:solidFill>
                  <a:srgbClr val="C00000"/>
                </a:solidFill>
                <a:sym typeface="Symbol"/>
              </a:rPr>
              <a:t>E</a:t>
            </a:r>
            <a:endParaRPr lang="sr-Latn-BA" sz="1400" b="1" dirty="0" smtClean="0">
              <a:solidFill>
                <a:srgbClr val="C00000"/>
              </a:solidFill>
              <a:sym typeface="Symbol"/>
            </a:endParaRPr>
          </a:p>
          <a:p>
            <a:pPr algn="ctr"/>
            <a:r>
              <a:rPr lang="en-US" sz="1400" b="1" dirty="0" smtClean="0">
                <a:sym typeface="Symbol"/>
              </a:rPr>
              <a:t>CE</a:t>
            </a:r>
            <a:r>
              <a:rPr lang="sr-Latn-BA" sz="1400" dirty="0" smtClean="0">
                <a:sym typeface="Symbol"/>
              </a:rPr>
              <a:t></a:t>
            </a:r>
            <a:r>
              <a:rPr lang="en-US" sz="1400" b="1" dirty="0" smtClean="0">
                <a:solidFill>
                  <a:srgbClr val="C00000"/>
                </a:solidFill>
                <a:sym typeface="Symbol"/>
              </a:rPr>
              <a:t>CE</a:t>
            </a:r>
            <a:endParaRPr lang="sr-Latn-BA" sz="1400" b="1" dirty="0" smtClean="0">
              <a:solidFill>
                <a:srgbClr val="C00000"/>
              </a:solidFill>
              <a:sym typeface="Symbol"/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8339336" y="4584890"/>
            <a:ext cx="576064" cy="395734"/>
          </a:xfrm>
          <a:prstGeom prst="chevron">
            <a:avLst/>
          </a:prstGeom>
          <a:solidFill>
            <a:srgbClr val="61942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447800" y="5073220"/>
            <a:ext cx="288925" cy="323850"/>
          </a:xfrm>
          <a:prstGeom prst="upArrow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Up Arrow 30"/>
          <p:cNvSpPr/>
          <p:nvPr/>
        </p:nvSpPr>
        <p:spPr>
          <a:xfrm>
            <a:off x="3725643" y="5073220"/>
            <a:ext cx="287338" cy="323850"/>
          </a:xfrm>
          <a:prstGeom prst="upArrow">
            <a:avLst/>
          </a:prstGeom>
          <a:solidFill>
            <a:srgbClr val="AD40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TextBox 21"/>
          <p:cNvSpPr txBox="1">
            <a:spLocks noChangeArrowheads="1"/>
          </p:cNvSpPr>
          <p:nvPr/>
        </p:nvSpPr>
        <p:spPr bwMode="auto">
          <a:xfrm>
            <a:off x="3092450" y="5420380"/>
            <a:ext cx="1555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BA" sz="2000" b="1" dirty="0" smtClean="0"/>
              <a:t>19</a:t>
            </a:r>
            <a:r>
              <a:rPr lang="en-US" sz="2000" b="1" dirty="0" smtClean="0"/>
              <a:t>88</a:t>
            </a:r>
            <a:r>
              <a:rPr lang="sr-Latn-BA" sz="2000" b="1" dirty="0" smtClean="0"/>
              <a:t>.</a:t>
            </a:r>
            <a:endParaRPr lang="en-US" sz="2000" b="1" dirty="0" smtClean="0"/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new CC</a:t>
            </a:r>
            <a:r>
              <a:rPr lang="sr-Latn-BA" sz="1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sr-Latn-BA" sz="1400" b="1" dirty="0" smtClean="0">
                <a:solidFill>
                  <a:srgbClr val="C00000"/>
                </a:solidFill>
              </a:rPr>
              <a:t>(5</a:t>
            </a:r>
            <a:r>
              <a:rPr lang="en-US" sz="1400" b="1" dirty="0" smtClean="0">
                <a:solidFill>
                  <a:srgbClr val="C00000"/>
                </a:solidFill>
              </a:rPr>
              <a:t>y</a:t>
            </a:r>
            <a:r>
              <a:rPr lang="sr-Latn-BA" sz="1400" b="1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3" name="Up Arrow 32"/>
          <p:cNvSpPr/>
          <p:nvPr/>
        </p:nvSpPr>
        <p:spPr>
          <a:xfrm>
            <a:off x="5791200" y="5073220"/>
            <a:ext cx="287337" cy="323850"/>
          </a:xfrm>
          <a:prstGeom prst="upArrow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5105400" y="5420380"/>
            <a:ext cx="17281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BA" sz="2000" b="1" dirty="0" smtClean="0">
                <a:solidFill>
                  <a:srgbClr val="C00000"/>
                </a:solidFill>
              </a:rPr>
              <a:t>20</a:t>
            </a:r>
            <a:r>
              <a:rPr lang="en-US" sz="2000" b="1" dirty="0" smtClean="0">
                <a:solidFill>
                  <a:srgbClr val="C00000"/>
                </a:solidFill>
              </a:rPr>
              <a:t>03</a:t>
            </a:r>
            <a:r>
              <a:rPr lang="sr-Latn-BA" sz="2000" b="1" dirty="0" smtClean="0">
                <a:solidFill>
                  <a:srgbClr val="C00000"/>
                </a:solidFill>
              </a:rPr>
              <a:t>.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/>
              <a:t>C&amp;A</a:t>
            </a:r>
            <a:r>
              <a:rPr lang="sr-Latn-BA" sz="1600" b="1" dirty="0" smtClean="0">
                <a:sym typeface="Symbol"/>
              </a:rPr>
              <a:t></a:t>
            </a:r>
            <a:r>
              <a:rPr lang="en-US" sz="1600" b="1" dirty="0" smtClean="0">
                <a:solidFill>
                  <a:srgbClr val="C00000"/>
                </a:solidFill>
                <a:sym typeface="Symbol"/>
              </a:rPr>
              <a:t>C&amp;I</a:t>
            </a:r>
            <a:endParaRPr lang="sr-Latn-BA" sz="1600" b="1" dirty="0" smtClean="0">
              <a:solidFill>
                <a:srgbClr val="C00000"/>
              </a:solidFill>
              <a:sym typeface="Symbol"/>
            </a:endParaRPr>
          </a:p>
          <a:p>
            <a:pPr algn="ctr"/>
            <a:r>
              <a:rPr lang="en-US" sz="1400" b="1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sr-Latn-BA" sz="1400" b="1" dirty="0" smtClean="0">
                <a:solidFill>
                  <a:srgbClr val="C00000"/>
                </a:solidFill>
                <a:sym typeface="Symbol"/>
              </a:rPr>
              <a:t>:</a:t>
            </a:r>
            <a:r>
              <a:rPr lang="en-US" sz="1400" b="1" dirty="0" smtClean="0">
                <a:solidFill>
                  <a:srgbClr val="C00000"/>
                </a:solidFill>
                <a:sym typeface="Symbol"/>
              </a:rPr>
              <a:t>  </a:t>
            </a:r>
            <a:r>
              <a:rPr lang="sr-Latn-BA" sz="1400" b="1" dirty="0" smtClean="0">
                <a:solidFill>
                  <a:srgbClr val="C00000"/>
                </a:solidFill>
              </a:rPr>
              <a:t>IT</a:t>
            </a:r>
            <a:r>
              <a:rPr lang="en-US" sz="1400" b="1" dirty="0" smtClean="0">
                <a:solidFill>
                  <a:srgbClr val="C00000"/>
                </a:solidFill>
              </a:rPr>
              <a:t>, CE</a:t>
            </a:r>
            <a:r>
              <a:rPr lang="sr-Latn-BA" sz="1400" b="1" dirty="0" smtClean="0">
                <a:solidFill>
                  <a:srgbClr val="C00000"/>
                </a:solidFill>
              </a:rPr>
              <a:t> (4</a:t>
            </a:r>
            <a:r>
              <a:rPr lang="en-US" sz="1400" b="1" dirty="0" smtClean="0">
                <a:solidFill>
                  <a:srgbClr val="C00000"/>
                </a:solidFill>
              </a:rPr>
              <a:t>y</a:t>
            </a:r>
            <a:r>
              <a:rPr lang="sr-Latn-BA" sz="1400" b="1" dirty="0" smtClean="0">
                <a:solidFill>
                  <a:srgbClr val="C00000"/>
                </a:solidFill>
              </a:rPr>
              <a:t>)</a:t>
            </a:r>
            <a:endParaRPr lang="sr-Latn-BA" sz="1400" b="1" dirty="0" smtClean="0">
              <a:solidFill>
                <a:srgbClr val="002060"/>
              </a:solidFill>
              <a:sym typeface="Symbol"/>
            </a:endParaRPr>
          </a:p>
        </p:txBody>
      </p:sp>
      <p:sp>
        <p:nvSpPr>
          <p:cNvPr id="35" name="Up Arrow 34"/>
          <p:cNvSpPr/>
          <p:nvPr/>
        </p:nvSpPr>
        <p:spPr>
          <a:xfrm>
            <a:off x="7450315" y="5073220"/>
            <a:ext cx="287338" cy="323850"/>
          </a:xfrm>
          <a:prstGeom prst="upArrow">
            <a:avLst/>
          </a:prstGeom>
          <a:solidFill>
            <a:srgbClr val="99D35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TextBox 21"/>
          <p:cNvSpPr txBox="1">
            <a:spLocks noChangeArrowheads="1"/>
          </p:cNvSpPr>
          <p:nvPr/>
        </p:nvSpPr>
        <p:spPr bwMode="auto">
          <a:xfrm>
            <a:off x="7097688" y="5420380"/>
            <a:ext cx="966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BA" sz="2000" b="1" dirty="0" smtClean="0"/>
              <a:t>20</a:t>
            </a:r>
            <a:r>
              <a:rPr lang="en-US" sz="2000" b="1" dirty="0" smtClean="0"/>
              <a:t>10</a:t>
            </a:r>
            <a:r>
              <a:rPr lang="sr-Latn-BA" sz="2000" b="1" dirty="0" smtClean="0"/>
              <a:t>.</a:t>
            </a:r>
            <a:endParaRPr lang="en-US" sz="2000" b="1" dirty="0" smtClean="0"/>
          </a:p>
          <a:p>
            <a:pPr algn="ctr"/>
            <a:r>
              <a:rPr lang="en-US" sz="1600" dirty="0" smtClean="0"/>
              <a:t>1/2/3 c.</a:t>
            </a:r>
            <a:endParaRPr lang="sr-Latn-BA" sz="1600" b="1" dirty="0" smtClean="0">
              <a:solidFill>
                <a:srgbClr val="C00000"/>
              </a:solidFill>
              <a:sym typeface="Symbol"/>
            </a:endParaRPr>
          </a:p>
        </p:txBody>
      </p:sp>
      <p:sp>
        <p:nvSpPr>
          <p:cNvPr id="37" name="Right Brace 36"/>
          <p:cNvSpPr/>
          <p:nvPr/>
        </p:nvSpPr>
        <p:spPr>
          <a:xfrm rot="16200000">
            <a:off x="5143500" y="788432"/>
            <a:ext cx="152400" cy="723900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8" name="TextBox 22"/>
          <p:cNvSpPr txBox="1">
            <a:spLocks noChangeArrowheads="1"/>
          </p:cNvSpPr>
          <p:nvPr/>
        </p:nvSpPr>
        <p:spPr bwMode="auto">
          <a:xfrm>
            <a:off x="1447800" y="3962400"/>
            <a:ext cx="754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 Narrow" pitchFamily="34" charset="0"/>
              </a:rPr>
              <a:t>History of computing education at the Fac. of Electrical Engineering </a:t>
            </a:r>
            <a:r>
              <a:rPr lang="en-US" b="1" dirty="0" err="1" smtClean="0">
                <a:solidFill>
                  <a:srgbClr val="C00000"/>
                </a:solidFill>
                <a:latin typeface="Arial Narrow" pitchFamily="34" charset="0"/>
              </a:rPr>
              <a:t>Banja</a:t>
            </a:r>
            <a:r>
              <a:rPr lang="en-US" b="1" dirty="0" smtClean="0">
                <a:solidFill>
                  <a:srgbClr val="C00000"/>
                </a:solidFill>
                <a:latin typeface="Arial Narrow" pitchFamily="34" charset="0"/>
              </a:rPr>
              <a:t> Luka </a:t>
            </a:r>
            <a:endParaRPr lang="sr-Latn-BA" sz="1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 animBg="1"/>
      <p:bldP spid="26" grpId="0" animBg="1"/>
      <p:bldP spid="27" grpId="0" animBg="1"/>
      <p:bldP spid="28" grpId="0"/>
      <p:bldP spid="29" grpId="0" animBg="1"/>
      <p:bldP spid="30" grpId="0" animBg="1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CC at B&amp;H universities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2590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Analysis and findings</a:t>
            </a:r>
            <a:endParaRPr lang="sr-Latn-BA" sz="2000" dirty="0" smtClean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~200 courses identified in all five CC</a:t>
            </a:r>
            <a:endParaRPr lang="sr-Cyrl-RS" sz="1800" dirty="0" smtClean="0"/>
          </a:p>
          <a:p>
            <a:pPr>
              <a:spcBef>
                <a:spcPts val="2400"/>
              </a:spcBef>
            </a:pPr>
            <a:r>
              <a:rPr lang="en-US" sz="2000" dirty="0" smtClean="0"/>
              <a:t>We realized that there are three main groups of courses: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Towards the Computing Qualifications Standard in Bosnia and Herzegovina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905071"/>
            <a:ext cx="3441700" cy="20701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029200" y="481947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47%</a:t>
            </a:r>
            <a:endParaRPr lang="sr-Latn-BA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19800" y="524887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group containing the</a:t>
            </a:r>
            <a:r>
              <a:rPr lang="en-US" b="1" dirty="0" smtClean="0">
                <a:solidFill>
                  <a:srgbClr val="008000"/>
                </a:solidFill>
              </a:rPr>
              <a:t> courses present in all curricula </a:t>
            </a:r>
            <a:endParaRPr lang="sr-Latn-BA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48200" y="4069139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9%</a:t>
            </a:r>
            <a:endParaRPr lang="sr-Latn-BA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95800" y="3066871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group where </a:t>
            </a:r>
            <a:r>
              <a:rPr lang="en-US" b="1" dirty="0" smtClean="0">
                <a:solidFill>
                  <a:srgbClr val="FF0000"/>
                </a:solidFill>
              </a:rPr>
              <a:t>courses are present only in one or two curricula</a:t>
            </a:r>
            <a:endParaRPr lang="sr-Latn-BA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43739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44%</a:t>
            </a:r>
            <a:endParaRPr lang="sr-Latn-BA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09600" y="3371671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Group containing the </a:t>
            </a:r>
            <a:r>
              <a:rPr lang="en-US" b="1" dirty="0" smtClean="0">
                <a:solidFill>
                  <a:srgbClr val="C00000"/>
                </a:solidFill>
              </a:rPr>
              <a:t>courses present in most of the selected curricula</a:t>
            </a:r>
            <a:endParaRPr lang="sr-Latn-B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 Master styl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y Master style for Title slid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1115</Words>
  <Application>Microsoft Office PowerPoint</Application>
  <PresentationFormat>On-screen Show (4:3)</PresentationFormat>
  <Paragraphs>303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My Master style</vt:lpstr>
      <vt:lpstr>My Master style for Title slide</vt:lpstr>
      <vt:lpstr>Towards the  Computing Qualifications Standard  in Bosnia and Herzegovina</vt:lpstr>
      <vt:lpstr>About this presentation</vt:lpstr>
      <vt:lpstr>Research/Project framework </vt:lpstr>
      <vt:lpstr>National qualifications standards </vt:lpstr>
      <vt:lpstr>B&amp;H State/High education specificities</vt:lpstr>
      <vt:lpstr>B&amp;H State/High education specificities</vt:lpstr>
      <vt:lpstr>Analysis of CC at B&amp;H universities</vt:lpstr>
      <vt:lpstr>Analysis of CC at B&amp;H universities</vt:lpstr>
      <vt:lpstr>Analysis of CC at B&amp;H universities</vt:lpstr>
      <vt:lpstr>Analysis of CC at B&amp;H universities</vt:lpstr>
      <vt:lpstr>Analysis of CC at B&amp;H universities</vt:lpstr>
      <vt:lpstr>Initial Proposal for B&amp;H Computing QS</vt:lpstr>
      <vt:lpstr>Instead of the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Goran</dc:creator>
  <cp:lastModifiedBy>Korisnik</cp:lastModifiedBy>
  <cp:revision>152</cp:revision>
  <dcterms:created xsi:type="dcterms:W3CDTF">2006-08-16T00:00:00Z</dcterms:created>
  <dcterms:modified xsi:type="dcterms:W3CDTF">2015-08-26T06:50:05Z</dcterms:modified>
</cp:coreProperties>
</file>